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502" r:id="rId3"/>
    <p:sldId id="338" r:id="rId4"/>
    <p:sldId id="583" r:id="rId5"/>
    <p:sldId id="364" r:id="rId6"/>
    <p:sldId id="582" r:id="rId7"/>
    <p:sldId id="584" r:id="rId8"/>
    <p:sldId id="598" r:id="rId9"/>
    <p:sldId id="599" r:id="rId10"/>
    <p:sldId id="585" r:id="rId11"/>
    <p:sldId id="586" r:id="rId12"/>
    <p:sldId id="588" r:id="rId13"/>
    <p:sldId id="589" r:id="rId14"/>
    <p:sldId id="590" r:id="rId15"/>
    <p:sldId id="591" r:id="rId16"/>
    <p:sldId id="592" r:id="rId17"/>
    <p:sldId id="587" r:id="rId18"/>
    <p:sldId id="595" r:id="rId19"/>
    <p:sldId id="594" r:id="rId20"/>
    <p:sldId id="593" r:id="rId21"/>
    <p:sldId id="596" r:id="rId22"/>
    <p:sldId id="597" r:id="rId23"/>
    <p:sldId id="600" r:id="rId24"/>
    <p:sldId id="601" r:id="rId25"/>
    <p:sldId id="602" r:id="rId26"/>
    <p:sldId id="603" r:id="rId27"/>
    <p:sldId id="609" r:id="rId28"/>
    <p:sldId id="604" r:id="rId29"/>
    <p:sldId id="605" r:id="rId30"/>
    <p:sldId id="606" r:id="rId31"/>
    <p:sldId id="607" r:id="rId32"/>
    <p:sldId id="608" r:id="rId33"/>
    <p:sldId id="581" r:id="rId34"/>
    <p:sldId id="542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5a: Post Processing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2E4C-E915-DAB1-77A2-1F0222C0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camera : frustum </a:t>
            </a:r>
            <a:endParaRPr lang="en-BE" dirty="0"/>
          </a:p>
        </p:txBody>
      </p:sp>
      <p:pic>
        <p:nvPicPr>
          <p:cNvPr id="5" name="Picture 4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71272AAD-9541-4F86-EF8E-25B923E1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65" y="3060441"/>
            <a:ext cx="8108669" cy="379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ED665-1FE8-CD61-B802-388C3A14C79D}"/>
              </a:ext>
            </a:extLst>
          </p:cNvPr>
          <p:cNvSpPr txBox="1"/>
          <p:nvPr/>
        </p:nvSpPr>
        <p:spPr>
          <a:xfrm>
            <a:off x="323460" y="1579985"/>
            <a:ext cx="75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camera has a frustum (capped pyramid)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Anything visible has to be in the frustum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949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9062-2A01-59DE-A7AF-1E89940C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camera : near / far</a:t>
            </a:r>
            <a:endParaRPr lang="en-BE" dirty="0"/>
          </a:p>
        </p:txBody>
      </p:sp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86D9D3CD-1B00-383A-FF62-243D6ED2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66" y="3050043"/>
            <a:ext cx="9032828" cy="3807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DA9C1-EC46-DB6E-F928-0FE2FB046E20}"/>
              </a:ext>
            </a:extLst>
          </p:cNvPr>
          <p:cNvSpPr txBox="1"/>
          <p:nvPr/>
        </p:nvSpPr>
        <p:spPr>
          <a:xfrm>
            <a:off x="441649" y="1665048"/>
            <a:ext cx="67945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closest cutoff is called the near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furthest cutoff is called the far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the cutoff due to the depth buffer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9150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69AD-2FCF-9ED5-9A20-B45319B0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camera : field of view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F630-43AA-234F-627C-1B2DC8389682}"/>
              </a:ext>
            </a:extLst>
          </p:cNvPr>
          <p:cNvSpPr txBox="1"/>
          <p:nvPr/>
        </p:nvSpPr>
        <p:spPr>
          <a:xfrm>
            <a:off x="491412" y="1459855"/>
            <a:ext cx="516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might already be familiar to you?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42730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8117-2E04-A3D7-C89D-09757AB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to different lenses </a:t>
            </a:r>
            <a:endParaRPr lang="en-BE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786AB03-026B-0F62-9054-8CAFF2DB2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pic>
        <p:nvPicPr>
          <p:cNvPr id="7" name="Picture 6" descr="A full shot of a diagram&#10;&#10;Description automatically generated">
            <a:extLst>
              <a:ext uri="{FF2B5EF4-FFF2-40B4-BE49-F238E27FC236}">
                <a16:creationId xmlns:a16="http://schemas.microsoft.com/office/drawing/2014/main" id="{B7DED290-B42F-6419-0934-42AC8D80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05" y="2992016"/>
            <a:ext cx="5838595" cy="386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257522-8E5A-19A9-7C8A-CA3D3041FBD1}"/>
              </a:ext>
            </a:extLst>
          </p:cNvPr>
          <p:cNvSpPr txBox="1"/>
          <p:nvPr/>
        </p:nvSpPr>
        <p:spPr>
          <a:xfrm>
            <a:off x="6353405" y="1556522"/>
            <a:ext cx="541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Larger field of view : smaller objects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6993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EADC-6DBB-7875-9B8D-B2E4117B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in frustum</a:t>
            </a:r>
            <a:endParaRPr lang="en-BE" dirty="0"/>
          </a:p>
        </p:txBody>
      </p:sp>
      <p:pic>
        <p:nvPicPr>
          <p:cNvPr id="4" name="Picture 3" descr="A diagram of a light source&#10;&#10;Description automatically generated">
            <a:extLst>
              <a:ext uri="{FF2B5EF4-FFF2-40B4-BE49-F238E27FC236}">
                <a16:creationId xmlns:a16="http://schemas.microsoft.com/office/drawing/2014/main" id="{AA4D1A35-2A85-3A05-9134-65F96712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7" y="2170053"/>
            <a:ext cx="7637495" cy="43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2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3363-379D-073E-A1C3-7D144328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is determined by aspect ratio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E670C-BEBB-15C2-8C83-B28383D399E4}"/>
              </a:ext>
            </a:extLst>
          </p:cNvPr>
          <p:cNvSpPr txBox="1"/>
          <p:nvPr/>
        </p:nvSpPr>
        <p:spPr>
          <a:xfrm>
            <a:off x="698304" y="1542661"/>
            <a:ext cx="77557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Aspect ratio : </a:t>
            </a:r>
            <a:r>
              <a:rPr lang="en-US" sz="2400" dirty="0" err="1"/>
              <a:t>resolution.x</a:t>
            </a:r>
            <a:r>
              <a:rPr lang="en-US" sz="2400" dirty="0"/>
              <a:t> / </a:t>
            </a:r>
            <a:r>
              <a:rPr lang="en-US" sz="2400" dirty="0" err="1"/>
              <a:t>resolution.y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Eg</a:t>
            </a:r>
            <a:r>
              <a:rPr lang="en-US" sz="2400" dirty="0"/>
              <a:t> 1920 * 1080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(nowadays) : 16/9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FOV, we usually choose the vertical one, </a:t>
            </a:r>
            <a:r>
              <a:rPr lang="en-US" sz="2400" dirty="0" err="1"/>
              <a:t>eg</a:t>
            </a:r>
            <a:r>
              <a:rPr lang="en-US" sz="2400" dirty="0"/>
              <a:t> 90 degrees</a:t>
            </a:r>
            <a:br>
              <a:rPr lang="en-US" sz="2400" dirty="0"/>
            </a:br>
            <a:r>
              <a:rPr lang="en-US" sz="2400" dirty="0"/>
              <a:t>Multiply by aspect ratio for horizontal one : (16 * 90) / 9</a:t>
            </a:r>
            <a:br>
              <a:rPr lang="en-US" sz="2400" dirty="0"/>
            </a:br>
            <a:r>
              <a:rPr lang="en-US" sz="2400" dirty="0"/>
              <a:t>FOV = (160, 90)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05038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A19C-91D8-91DF-DE42-4C90EB5E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Phones are a </a:t>
            </a:r>
            <a:br>
              <a:rPr lang="en-US" dirty="0"/>
            </a:br>
            <a:r>
              <a:rPr lang="en-US" dirty="0"/>
              <a:t>nightmare</a:t>
            </a:r>
            <a:endParaRPr lang="en-BE" dirty="0"/>
          </a:p>
        </p:txBody>
      </p:sp>
      <p:pic>
        <p:nvPicPr>
          <p:cNvPr id="4" name="Picture 3" descr="A screen shot of a chart&#10;&#10;Description automatically generated">
            <a:extLst>
              <a:ext uri="{FF2B5EF4-FFF2-40B4-BE49-F238E27FC236}">
                <a16:creationId xmlns:a16="http://schemas.microsoft.com/office/drawing/2014/main" id="{D4ADD002-9B86-B98E-5FCF-5EFE8D58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8" y="0"/>
            <a:ext cx="651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D942-F3E5-C376-D1AD-3962857D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16" y="147411"/>
            <a:ext cx="10515600" cy="1325563"/>
          </a:xfrm>
        </p:spPr>
        <p:txBody>
          <a:bodyPr/>
          <a:lstStyle/>
          <a:p>
            <a:r>
              <a:rPr lang="en-US" dirty="0"/>
              <a:t>Perspective matrix</a:t>
            </a:r>
            <a:endParaRPr lang="en-BE" dirty="0"/>
          </a:p>
        </p:txBody>
      </p:sp>
      <p:pic>
        <p:nvPicPr>
          <p:cNvPr id="6" name="Picture 5" descr="A two dimensional objects with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A7709090-291C-7B09-877F-3245E93AF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3" y="2436132"/>
            <a:ext cx="8715786" cy="4176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4F26E-4666-2ED7-606C-C98E8C0343AB}"/>
              </a:ext>
            </a:extLst>
          </p:cNvPr>
          <p:cNvSpPr txBox="1"/>
          <p:nvPr/>
        </p:nvSpPr>
        <p:spPr>
          <a:xfrm>
            <a:off x="261256" y="1110568"/>
            <a:ext cx="5389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Takes care of perspective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Comes after the view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: MVP (</a:t>
            </a:r>
            <a:r>
              <a:rPr lang="en-US" sz="2400" dirty="0" err="1"/>
              <a:t>ModelViewProjection</a:t>
            </a:r>
            <a:r>
              <a:rPr lang="en-US" sz="2400" dirty="0"/>
              <a:t>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45345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C536-2E86-F274-777B-38D2A3C9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779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27EA-53F3-47A4-8973-FE7A9688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Camera’s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DABF0-58B1-5FAE-B870-4D49B05E8C4D}"/>
              </a:ext>
            </a:extLst>
          </p:cNvPr>
          <p:cNvSpPr txBox="1"/>
          <p:nvPr/>
        </p:nvSpPr>
        <p:spPr>
          <a:xfrm>
            <a:off x="758890" y="1598644"/>
            <a:ext cx="31059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Orthographic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632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Postprocessing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4E702-2A99-B4E0-9C06-317973E9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8702"/>
            <a:ext cx="5409445" cy="3169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AFBA7-616F-5876-C378-9E9CF980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73" y="3575109"/>
            <a:ext cx="6626482" cy="3282891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339079-4BC5-68FF-065E-D300D0BA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61" y="0"/>
            <a:ext cx="5620839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3D8-25BE-3DE3-ED1E-C0659D81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FE9B8-3B95-A44E-3A2A-D7ED0151CDA1}"/>
              </a:ext>
            </a:extLst>
          </p:cNvPr>
          <p:cNvSpPr txBox="1"/>
          <p:nvPr/>
        </p:nvSpPr>
        <p:spPr>
          <a:xfrm>
            <a:off x="709127" y="1676984"/>
            <a:ext cx="6199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Objects do not get smaller as they get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anyone know an example?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74233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9BB7-FEC5-E0BE-3362-87CB9FD9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2E2A870-9858-40BD-3EBA-6D2172277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B916-E13F-DB15-515B-50C3CFB8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group of people gathered in a parking lot&#10;&#10;Description automatically generated">
            <a:extLst>
              <a:ext uri="{FF2B5EF4-FFF2-40B4-BE49-F238E27FC236}">
                <a16:creationId xmlns:a16="http://schemas.microsoft.com/office/drawing/2014/main" id="{A05A294E-DE26-7F5A-5CDA-F36A6374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2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03A-1B04-89AE-6636-1EE4BA9E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Comparisio</a:t>
            </a:r>
            <a:r>
              <a:rPr lang="en-US" dirty="0"/>
              <a:t> n1</a:t>
            </a:r>
            <a:endParaRPr lang="en-BE" dirty="0"/>
          </a:p>
        </p:txBody>
      </p:sp>
      <p:pic>
        <p:nvPicPr>
          <p:cNvPr id="7" name="Picture 6" descr="A yellow and purple cubes&#10;&#10;Description automatically generated">
            <a:extLst>
              <a:ext uri="{FF2B5EF4-FFF2-40B4-BE49-F238E27FC236}">
                <a16:creationId xmlns:a16="http://schemas.microsoft.com/office/drawing/2014/main" id="{81A99379-660B-8D01-B7DB-030055C3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2382417"/>
            <a:ext cx="11074566" cy="43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4488-2ECF-0BF9-E675-937687BB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2</a:t>
            </a:r>
            <a:endParaRPr lang="en-BE" dirty="0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D529DCC-F732-0CDE-6621-45D6C1A80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35" y="2636396"/>
            <a:ext cx="8502598" cy="4098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9A32F-B146-2007-E560-951F331FD8B2}"/>
              </a:ext>
            </a:extLst>
          </p:cNvPr>
          <p:cNvSpPr txBox="1"/>
          <p:nvPr/>
        </p:nvSpPr>
        <p:spPr>
          <a:xfrm>
            <a:off x="684245" y="1747934"/>
            <a:ext cx="381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similar to perspective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fov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 (and far) have width and </a:t>
            </a:r>
            <a:r>
              <a:rPr lang="en-US" dirty="0" err="1"/>
              <a:t>hight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471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E7E8-68B1-5F83-CF85-150C30AA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 : frustum culling</a:t>
            </a:r>
            <a:endParaRPr lang="en-BE" dirty="0"/>
          </a:p>
        </p:txBody>
      </p:sp>
      <p:pic>
        <p:nvPicPr>
          <p:cNvPr id="3" name="DYQmUX21tj62jLsYxsgj20udUd4H_Z4fdRH1iZsLnek">
            <a:hlinkClick r:id="" action="ppaction://media"/>
            <a:extLst>
              <a:ext uri="{FF2B5EF4-FFF2-40B4-BE49-F238E27FC236}">
                <a16:creationId xmlns:a16="http://schemas.microsoft.com/office/drawing/2014/main" id="{31D62DB7-160D-5FF1-EEC0-9DD83B55E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8" y="1568950"/>
            <a:ext cx="8459788" cy="47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Camera’s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Lights 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DE8-E648-D34A-A7E7-D67DDAEB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36" y="837028"/>
            <a:ext cx="6288684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FAFE-93F3-6890-D868-B54CF0F2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is multiplicative and additive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036A3-417C-8461-15A4-F35C8715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09" y="1316000"/>
            <a:ext cx="6288684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8BA80-11E0-CDC9-74E3-5FEA5AA83A44}"/>
              </a:ext>
            </a:extLst>
          </p:cNvPr>
          <p:cNvSpPr txBox="1"/>
          <p:nvPr/>
        </p:nvSpPr>
        <p:spPr>
          <a:xfrm>
            <a:off x="460310" y="1629747"/>
            <a:ext cx="9251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make the light twice as strong, the material emits twice as strong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treat two lights separately, they don’t influence each other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83311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58D4-A029-D61C-C972-4B22163D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lights</a:t>
            </a:r>
            <a:endParaRPr lang="en-BE" dirty="0"/>
          </a:p>
        </p:txBody>
      </p:sp>
      <p:pic>
        <p:nvPicPr>
          <p:cNvPr id="4" name="Picture 3" descr="A video game screen shot of a room with a brick floor and a light source&#10;&#10;Description automatically generated">
            <a:extLst>
              <a:ext uri="{FF2B5EF4-FFF2-40B4-BE49-F238E27FC236}">
                <a16:creationId xmlns:a16="http://schemas.microsoft.com/office/drawing/2014/main" id="{99574915-DFA8-97D6-B279-483D2DD78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7" y="1831651"/>
            <a:ext cx="7073900" cy="474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9D2E6E3-9283-A906-5A3F-7BB41817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4735" y="2718317"/>
            <a:ext cx="4802171" cy="38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0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1899-6D6E-2C9B-353E-5F3EEDB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03080-02F4-A49C-A09A-4A3845C22A5B}"/>
              </a:ext>
            </a:extLst>
          </p:cNvPr>
          <p:cNvSpPr txBox="1"/>
          <p:nvPr/>
        </p:nvSpPr>
        <p:spPr>
          <a:xfrm>
            <a:off x="758890" y="1459855"/>
            <a:ext cx="490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get less intense with distance</a:t>
            </a:r>
            <a:endParaRPr lang="en-BE" sz="24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0F24AB-4DB7-6E35-8116-72E749A9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5731" y="2388852"/>
            <a:ext cx="5295134" cy="42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7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14000"/>
              </p:ext>
            </p:extLst>
          </p:nvPr>
        </p:nvGraphicFramePr>
        <p:xfrm>
          <a:off x="5124734" y="1"/>
          <a:ext cx="6602496" cy="68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9474560" y="2625012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59B1-EFE1-B0AD-173D-6C563D99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light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8227DF-40EB-CBB7-DEAC-B4D30C064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9" y="2018004"/>
            <a:ext cx="7086600" cy="4775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3C5B284-7834-5B0F-D9C2-C2A5C6E3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8691" y="3041781"/>
            <a:ext cx="4663309" cy="37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399E-BD98-334D-0FE6-BDBEA37B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</a:t>
            </a:r>
            <a:endParaRPr lang="en-BE" dirty="0"/>
          </a:p>
        </p:txBody>
      </p:sp>
      <p:pic>
        <p:nvPicPr>
          <p:cNvPr id="4" name="Picture 3" descr="A video game screen shot of a room&#10;&#10;Description automatically generated">
            <a:extLst>
              <a:ext uri="{FF2B5EF4-FFF2-40B4-BE49-F238E27FC236}">
                <a16:creationId xmlns:a16="http://schemas.microsoft.com/office/drawing/2014/main" id="{5944F867-2EC4-F553-0C82-AE726C39F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48" y="2575249"/>
            <a:ext cx="7145552" cy="4282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43902-6DE7-4856-4195-0E873ED41499}"/>
              </a:ext>
            </a:extLst>
          </p:cNvPr>
          <p:cNvSpPr txBox="1"/>
          <p:nvPr/>
        </p:nvSpPr>
        <p:spPr>
          <a:xfrm>
            <a:off x="783772" y="1690688"/>
            <a:ext cx="4190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Like 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fall off with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894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3C45-0198-3F33-5E31-38F7E41F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cookies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F79BF-9ADD-58DD-EB94-40880B287B13}"/>
              </a:ext>
            </a:extLst>
          </p:cNvPr>
          <p:cNvSpPr txBox="1"/>
          <p:nvPr/>
        </p:nvSpPr>
        <p:spPr>
          <a:xfrm>
            <a:off x="528735" y="1586204"/>
            <a:ext cx="483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Like a painted plastic film on a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Cheap way to create detail</a:t>
            </a:r>
            <a:endParaRPr lang="en-BE" sz="2400" dirty="0"/>
          </a:p>
        </p:txBody>
      </p:sp>
      <p:pic>
        <p:nvPicPr>
          <p:cNvPr id="5" name="Picture 4" descr="A white box with a light on it&#10;&#10;Description automatically generated">
            <a:extLst>
              <a:ext uri="{FF2B5EF4-FFF2-40B4-BE49-F238E27FC236}">
                <a16:creationId xmlns:a16="http://schemas.microsoft.com/office/drawing/2014/main" id="{A15B3218-4CCE-4468-DCA1-2E52F55B9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1" y="76977"/>
            <a:ext cx="5204733" cy="2498272"/>
          </a:xfrm>
          <a:prstGeom prst="rect">
            <a:avLst/>
          </a:prstGeom>
        </p:spPr>
      </p:pic>
      <p:pic>
        <p:nvPicPr>
          <p:cNvPr id="7" name="Picture 6" descr="A light shining on a surface&#10;&#10;Description automatically generated">
            <a:extLst>
              <a:ext uri="{FF2B5EF4-FFF2-40B4-BE49-F238E27FC236}">
                <a16:creationId xmlns:a16="http://schemas.microsoft.com/office/drawing/2014/main" id="{B091B71B-A495-B3BB-49E7-936E94C3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07" y="3003026"/>
            <a:ext cx="6765860" cy="37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60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5B9A-C4C1-E5F2-CB1A-50FEDA84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62925-2F86-150F-6ECC-F1BB66F4E274}"/>
              </a:ext>
            </a:extLst>
          </p:cNvPr>
          <p:cNvSpPr txBox="1"/>
          <p:nvPr/>
        </p:nvSpPr>
        <p:spPr>
          <a:xfrm>
            <a:off x="476250" y="1555750"/>
            <a:ext cx="82874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perspective and orthographic camera’s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transformation is called the projective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full transformation is the MVP (</a:t>
            </a:r>
            <a:r>
              <a:rPr lang="en-US" sz="2400" dirty="0" err="1"/>
              <a:t>ModelViewProjection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Lights are additive and multiplicative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kinds of light : Point, Spot, Directional, (Area)</a:t>
            </a:r>
          </a:p>
        </p:txBody>
      </p:sp>
    </p:spTree>
    <p:extLst>
      <p:ext uri="{BB962C8B-B14F-4D97-AF65-F5344CB8AC3E}">
        <p14:creationId xmlns:p14="http://schemas.microsoft.com/office/powerpoint/2010/main" val="802761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165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Aliasing</a:t>
            </a:r>
            <a:endParaRPr lang="en-BE" sz="2400" dirty="0"/>
          </a:p>
        </p:txBody>
      </p:sp>
      <p:pic>
        <p:nvPicPr>
          <p:cNvPr id="5" name="Picture 4" descr="A video game screen with a cartoon character on a street&#10;&#10;Description automatically generated">
            <a:extLst>
              <a:ext uri="{FF2B5EF4-FFF2-40B4-BE49-F238E27FC236}">
                <a16:creationId xmlns:a16="http://schemas.microsoft.com/office/drawing/2014/main" id="{BE1F17CF-A0AF-F771-9636-B4A64954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829"/>
            <a:ext cx="7075714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4F96-AAE8-2D43-C997-F4424ED3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labs for this week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BA513-00E8-296E-12B2-A9D174643AFE}"/>
              </a:ext>
            </a:extLst>
          </p:cNvPr>
          <p:cNvSpPr txBox="1"/>
          <p:nvPr/>
        </p:nvSpPr>
        <p:spPr>
          <a:xfrm>
            <a:off x="678025" y="1542661"/>
            <a:ext cx="508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 processing is part of the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look into opening it sooner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37667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Camera’s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DE8-E648-D34A-A7E7-D67DDAEB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36" y="837028"/>
            <a:ext cx="6288684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27EA-53F3-47A4-8973-FE7A9688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Camera’s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DABF0-58B1-5FAE-B870-4D49B05E8C4D}"/>
              </a:ext>
            </a:extLst>
          </p:cNvPr>
          <p:cNvSpPr txBox="1"/>
          <p:nvPr/>
        </p:nvSpPr>
        <p:spPr>
          <a:xfrm>
            <a:off x="758890" y="1598644"/>
            <a:ext cx="2849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Perspective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Orthographic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0539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D498-5A5D-0174-1150-A117E3AE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camera</a:t>
            </a:r>
            <a:endParaRPr lang="en-BE" dirty="0"/>
          </a:p>
        </p:txBody>
      </p:sp>
      <p:pic>
        <p:nvPicPr>
          <p:cNvPr id="8" name="Picture 7" descr="A road leading to a field&#10;&#10;Description automatically generated">
            <a:extLst>
              <a:ext uri="{FF2B5EF4-FFF2-40B4-BE49-F238E27FC236}">
                <a16:creationId xmlns:a16="http://schemas.microsoft.com/office/drawing/2014/main" id="{4E22A348-0A89-C624-00F7-747AD1A6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65" y="2450841"/>
            <a:ext cx="6607435" cy="440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9A71D-7663-2DEA-F684-A075E72B0EF2}"/>
              </a:ext>
            </a:extLst>
          </p:cNvPr>
          <p:cNvSpPr txBox="1"/>
          <p:nvPr/>
        </p:nvSpPr>
        <p:spPr>
          <a:xfrm>
            <a:off x="721568" y="1491635"/>
            <a:ext cx="6923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get smaller the further they are (depth cue)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real cameras are perspective camera’s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8052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9D68-B2A7-5B40-2FA0-48DA9A64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 descr="A video game screen with red balls and red text&#10;&#10;Description automatically generated">
            <a:extLst>
              <a:ext uri="{FF2B5EF4-FFF2-40B4-BE49-F238E27FC236}">
                <a16:creationId xmlns:a16="http://schemas.microsoft.com/office/drawing/2014/main" id="{348EE98B-96D4-7DCD-9043-E8FEFC1D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" y="0"/>
            <a:ext cx="1219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7A4F-8C03-E0AB-9435-E6474F19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B35B04-6583-D69C-A416-3E0846DB6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27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36943</TotalTime>
  <Words>499</Words>
  <Application>Microsoft Office PowerPoint</Application>
  <PresentationFormat>Widescreen</PresentationFormat>
  <Paragraphs>116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No labs for this week</vt:lpstr>
      <vt:lpstr>This class</vt:lpstr>
      <vt:lpstr>Camera’s</vt:lpstr>
      <vt:lpstr>Perspective camera</vt:lpstr>
      <vt:lpstr>PowerPoint Presentation</vt:lpstr>
      <vt:lpstr>PowerPoint Presentation</vt:lpstr>
      <vt:lpstr>Perspective camera : frustum </vt:lpstr>
      <vt:lpstr>Perspective camera : near / far</vt:lpstr>
      <vt:lpstr>Perspective camera : field of view</vt:lpstr>
      <vt:lpstr>Analogous to different lenses </vt:lpstr>
      <vt:lpstr>Field of view in frustum</vt:lpstr>
      <vt:lpstr>Field of view is determined by aspect ratio</vt:lpstr>
      <vt:lpstr>Phones are a  nightmare</vt:lpstr>
      <vt:lpstr>Perspective matrix</vt:lpstr>
      <vt:lpstr>Questions?</vt:lpstr>
      <vt:lpstr>Camera’s</vt:lpstr>
      <vt:lpstr>Orthographic </vt:lpstr>
      <vt:lpstr>PowerPoint Presentation</vt:lpstr>
      <vt:lpstr>PowerPoint Presentation</vt:lpstr>
      <vt:lpstr>Comparisio n1</vt:lpstr>
      <vt:lpstr>Comparison 2</vt:lpstr>
      <vt:lpstr>Bonus slide : frustum culling</vt:lpstr>
      <vt:lpstr>This class</vt:lpstr>
      <vt:lpstr>Light is multiplicative and additive</vt:lpstr>
      <vt:lpstr>Point lights</vt:lpstr>
      <vt:lpstr>Attenuation</vt:lpstr>
      <vt:lpstr>Spot light</vt:lpstr>
      <vt:lpstr>Directional light</vt:lpstr>
      <vt:lpstr>Light cookies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80</cp:revision>
  <dcterms:created xsi:type="dcterms:W3CDTF">2024-01-29T23:06:06Z</dcterms:created>
  <dcterms:modified xsi:type="dcterms:W3CDTF">2024-03-20T21:01:57Z</dcterms:modified>
</cp:coreProperties>
</file>